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8" r:id="rId1"/>
  </p:sldMasterIdLst>
  <p:sldIdLst>
    <p:sldId id="296" r:id="rId2"/>
    <p:sldId id="271" r:id="rId3"/>
    <p:sldId id="275" r:id="rId4"/>
    <p:sldId id="276" r:id="rId5"/>
    <p:sldId id="265" r:id="rId6"/>
    <p:sldId id="278" r:id="rId7"/>
    <p:sldId id="290" r:id="rId8"/>
    <p:sldId id="273" r:id="rId9"/>
    <p:sldId id="274" r:id="rId10"/>
    <p:sldId id="272" r:id="rId11"/>
    <p:sldId id="285" r:id="rId12"/>
    <p:sldId id="286" r:id="rId13"/>
    <p:sldId id="287" r:id="rId14"/>
    <p:sldId id="258" r:id="rId15"/>
    <p:sldId id="263" r:id="rId16"/>
    <p:sldId id="289" r:id="rId17"/>
    <p:sldId id="292" r:id="rId18"/>
    <p:sldId id="291" r:id="rId19"/>
    <p:sldId id="269" r:id="rId20"/>
    <p:sldId id="262" r:id="rId21"/>
    <p:sldId id="293" r:id="rId22"/>
    <p:sldId id="280" r:id="rId23"/>
    <p:sldId id="283" r:id="rId24"/>
    <p:sldId id="284" r:id="rId25"/>
    <p:sldId id="257" r:id="rId26"/>
    <p:sldId id="279" r:id="rId27"/>
    <p:sldId id="281" r:id="rId28"/>
    <p:sldId id="261" r:id="rId29"/>
  </p:sldIdLst>
  <p:sldSz cx="14401800" cy="9001125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35">
          <p15:clr>
            <a:srgbClr val="A4A3A4"/>
          </p15:clr>
        </p15:guide>
        <p15:guide id="2" pos="45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642" y="72"/>
      </p:cViewPr>
      <p:guideLst>
        <p:guide orient="horz" pos="2835"/>
        <p:guide pos="45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600452" y="4100513"/>
            <a:ext cx="9721215" cy="2486350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600452" y="6566860"/>
            <a:ext cx="9721215" cy="1800225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2529316" y="1490999"/>
            <a:ext cx="3000375" cy="600075"/>
          </a:xfrm>
        </p:spPr>
        <p:txBody>
          <a:bodyPr/>
          <a:lstStyle/>
          <a:p>
            <a:fld id="{3CEC4773-FAF5-40F8-9A43-008DAD74251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1626759" y="5438037"/>
            <a:ext cx="4800600" cy="60487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00075" y="0"/>
            <a:ext cx="960120" cy="9001125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435229" y="0"/>
            <a:ext cx="164846" cy="9001125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560196" y="0"/>
            <a:ext cx="286449" cy="9001125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797580" y="0"/>
            <a:ext cx="362691" cy="9001125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67492" y="0"/>
            <a:ext cx="0" cy="9001125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1440180" y="0"/>
            <a:ext cx="0" cy="9001125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1345227" y="0"/>
            <a:ext cx="0" cy="9001125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719458" y="0"/>
            <a:ext cx="0" cy="9001125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680210" y="0"/>
            <a:ext cx="0" cy="9001125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14354323" y="0"/>
            <a:ext cx="0" cy="9001125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920241" y="0"/>
            <a:ext cx="120015" cy="9001125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960121" y="4500562"/>
            <a:ext cx="2040255" cy="1700213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2062672" y="6387612"/>
            <a:ext cx="1010243" cy="841869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718453" y="7219579"/>
            <a:ext cx="216027" cy="180023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2621128" y="7596950"/>
            <a:ext cx="432054" cy="36004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3000376" y="5900738"/>
            <a:ext cx="576073" cy="4800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2087732" y="6468922"/>
            <a:ext cx="960120" cy="679250"/>
          </a:xfrm>
        </p:spPr>
        <p:txBody>
          <a:bodyPr/>
          <a:lstStyle/>
          <a:p>
            <a:fld id="{2EA63123-9484-4D8C-AF3E-F5777C3BA97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720090" y="2100262"/>
            <a:ext cx="11761470" cy="6396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CEC4773-FAF5-40F8-9A43-008DAD74251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EA63123-9484-4D8C-AF3E-F5777C3BA97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0452" y="3800475"/>
            <a:ext cx="9721215" cy="2695337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00452" y="6575822"/>
            <a:ext cx="9721215" cy="1800225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2527166" y="1486188"/>
            <a:ext cx="3000375" cy="600075"/>
          </a:xfrm>
        </p:spPr>
        <p:txBody>
          <a:bodyPr/>
          <a:lstStyle/>
          <a:p>
            <a:fld id="{3CEC4773-FAF5-40F8-9A43-008DAD74251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1627053" y="5434282"/>
            <a:ext cx="4800600" cy="60487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00075" y="0"/>
            <a:ext cx="960120" cy="9001125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435229" y="0"/>
            <a:ext cx="164846" cy="9001125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560196" y="0"/>
            <a:ext cx="286449" cy="9001125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797580" y="0"/>
            <a:ext cx="362691" cy="9001125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67492" y="0"/>
            <a:ext cx="0" cy="9001125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440180" y="0"/>
            <a:ext cx="0" cy="9001125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345227" y="0"/>
            <a:ext cx="0" cy="9001125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719458" y="0"/>
            <a:ext cx="0" cy="9001125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680210" y="0"/>
            <a:ext cx="0" cy="9001125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920241" y="0"/>
            <a:ext cx="120015" cy="9001125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960121" y="4500562"/>
            <a:ext cx="2040255" cy="1700213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2086409" y="6387612"/>
            <a:ext cx="1010243" cy="841869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718453" y="7219579"/>
            <a:ext cx="216027" cy="180023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2621128" y="7600950"/>
            <a:ext cx="432054" cy="36004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2959488" y="5879853"/>
            <a:ext cx="576073" cy="4800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14329261" y="0"/>
            <a:ext cx="0" cy="9001125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2111470" y="6468922"/>
            <a:ext cx="960120" cy="679250"/>
          </a:xfrm>
        </p:spPr>
        <p:txBody>
          <a:bodyPr/>
          <a:lstStyle/>
          <a:p>
            <a:fld id="{2EA63123-9484-4D8C-AF3E-F5777C3BA97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C4773-FAF5-40F8-9A43-008DAD74251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63123-9484-4D8C-AF3E-F5777C3BA97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720091" y="2100263"/>
            <a:ext cx="5760720" cy="600075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725641" y="2100263"/>
            <a:ext cx="5760720" cy="600075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91" y="358378"/>
            <a:ext cx="11881485" cy="1500188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C4773-FAF5-40F8-9A43-008DAD74251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63123-9484-4D8C-AF3E-F5777C3BA97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720091" y="3100387"/>
            <a:ext cx="5760720" cy="510063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6885861" y="3100387"/>
            <a:ext cx="5760720" cy="510063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720091" y="2060258"/>
            <a:ext cx="5760720" cy="86410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6840855" y="2060258"/>
            <a:ext cx="5760720" cy="86410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CEC4773-FAF5-40F8-9A43-008DAD74251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EA63123-9484-4D8C-AF3E-F5777C3BA97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C4773-FAF5-40F8-9A43-008DAD74251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63123-9484-4D8C-AF3E-F5777C3BA9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3801725" y="0"/>
            <a:ext cx="0" cy="9001125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6138767" y="4140521"/>
            <a:ext cx="8281035" cy="720089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0729342" y="360045"/>
            <a:ext cx="2405101" cy="6540818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9841230" y="0"/>
            <a:ext cx="0" cy="9001125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9752866" y="0"/>
            <a:ext cx="0" cy="9001125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4161771" y="0"/>
            <a:ext cx="0" cy="9001125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3921741" y="0"/>
            <a:ext cx="480060" cy="9001125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4041755" y="0"/>
            <a:ext cx="0" cy="9001125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12846406" y="7500938"/>
            <a:ext cx="864108" cy="72009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480061" y="360045"/>
            <a:ext cx="8881110" cy="830503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CEC4773-FAF5-40F8-9A43-008DAD74251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EA63123-9484-4D8C-AF3E-F5777C3BA978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3801725" y="0"/>
            <a:ext cx="0" cy="9001125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2846406" y="7500938"/>
            <a:ext cx="864108" cy="72009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6104564" y="4140521"/>
            <a:ext cx="8281035" cy="720089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" y="0"/>
            <a:ext cx="9721215" cy="9001125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56133" y="347543"/>
            <a:ext cx="2400300" cy="6504813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4161771" y="0"/>
            <a:ext cx="0" cy="9001125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3921741" y="0"/>
            <a:ext cx="480060" cy="9001125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4041755" y="0"/>
            <a:ext cx="0" cy="9001125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9841230" y="0"/>
            <a:ext cx="0" cy="9001125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9752866" y="0"/>
            <a:ext cx="0" cy="9001125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CEC4773-FAF5-40F8-9A43-008DAD74251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EA63123-9484-4D8C-AF3E-F5777C3BA978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C4773-FAF5-40F8-9A43-008DAD74251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63123-9484-4D8C-AF3E-F5777C3BA9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441305" y="360467"/>
            <a:ext cx="2640330" cy="7680127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20091" y="360465"/>
            <a:ext cx="9481184" cy="7680127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C4773-FAF5-40F8-9A43-008DAD74251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63123-9484-4D8C-AF3E-F5777C3BA9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3801725" y="0"/>
            <a:ext cx="0" cy="9001125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720090" y="360462"/>
            <a:ext cx="11761470" cy="1500188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720090" y="2100262"/>
            <a:ext cx="11761470" cy="6396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12217527" y="1369526"/>
            <a:ext cx="2640330" cy="6048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CEC4773-FAF5-40F8-9A43-008DAD742514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11429596" y="4857121"/>
            <a:ext cx="4200525" cy="576073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20015" y="0"/>
            <a:ext cx="0" cy="9001125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4161771" y="0"/>
            <a:ext cx="0" cy="9001125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3921741" y="0"/>
            <a:ext cx="480060" cy="9001125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4041755" y="0"/>
            <a:ext cx="0" cy="9001125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12846406" y="7500938"/>
            <a:ext cx="864108" cy="72009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2803200" y="7525940"/>
            <a:ext cx="960120" cy="684086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EA63123-9484-4D8C-AF3E-F5777C3BA97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00300" y="684138"/>
            <a:ext cx="11233248" cy="5544616"/>
          </a:xfrm>
        </p:spPr>
        <p:txBody>
          <a:bodyPr>
            <a:normAutofit/>
          </a:bodyPr>
          <a:lstStyle/>
          <a:p>
            <a:r>
              <a:rPr lang="ru-RU" sz="9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 algn="ctr"/>
            <a:r>
              <a:rPr lang="ru-RU" sz="1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Обращение</a:t>
            </a:r>
            <a:endParaRPr lang="ru-RU" sz="120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342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8172" y="972170"/>
            <a:ext cx="13346682" cy="7416824"/>
          </a:xfrm>
        </p:spPr>
        <p:txBody>
          <a:bodyPr>
            <a:noAutofit/>
          </a:bodyPr>
          <a:lstStyle/>
          <a:p>
            <a:pPr algn="ctr"/>
            <a:r>
              <a:rPr lang="ru-RU" sz="6000" i="1" dirty="0" smtClean="0">
                <a:solidFill>
                  <a:schemeClr val="tx1"/>
                </a:solidFill>
                <a:latin typeface="Monotype Corsiva" pitchFamily="66" charset="0"/>
              </a:rPr>
              <a:t>    </a:t>
            </a:r>
            <a:r>
              <a:rPr lang="ru-RU" sz="8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Кто хорошо владеет обращением, тот непременно  добивается успехов в общении, а значит, в жизни.</a:t>
            </a:r>
            <a:endParaRPr lang="ru-RU" sz="8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61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93" y="396106"/>
            <a:ext cx="13172153" cy="9073008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450"/>
              </a:spcAft>
            </a:pPr>
            <a:r>
              <a:rPr lang="ru-RU" sz="8000" b="1" dirty="0" smtClean="0">
                <a:solidFill>
                  <a:srgbClr val="FF0000"/>
                </a:solidFill>
                <a:latin typeface="Bookman Old Style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8000" b="1" dirty="0" smtClean="0">
                <a:solidFill>
                  <a:srgbClr val="FF0000"/>
                </a:solidFill>
                <a:latin typeface="Bookman Old Style" pitchFamily="18" charset="0"/>
                <a:ea typeface="Times New Roman"/>
                <a:cs typeface="Times New Roman" pitchFamily="18" charset="0"/>
              </a:rPr>
            </a:br>
            <a:r>
              <a:rPr lang="ru-RU" sz="8000" b="1" dirty="0">
                <a:solidFill>
                  <a:srgbClr val="FF0000"/>
                </a:solidFill>
                <a:latin typeface="Bookman Old Style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8000" b="1" dirty="0">
                <a:solidFill>
                  <a:srgbClr val="FF0000"/>
                </a:solidFill>
                <a:latin typeface="Bookman Old Style" pitchFamily="18" charset="0"/>
                <a:ea typeface="Times New Roman"/>
                <a:cs typeface="Times New Roman" pitchFamily="18" charset="0"/>
              </a:rPr>
            </a:br>
            <a:r>
              <a:rPr lang="ru-RU" sz="8000" b="1" dirty="0" smtClean="0">
                <a:solidFill>
                  <a:srgbClr val="FF0000"/>
                </a:solidFill>
                <a:latin typeface="Bookman Old Style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8000" b="1" dirty="0" smtClean="0">
                <a:solidFill>
                  <a:srgbClr val="FF0000"/>
                </a:solidFill>
                <a:latin typeface="Bookman Old Style" pitchFamily="18" charset="0"/>
                <a:ea typeface="Times New Roman"/>
                <a:cs typeface="Times New Roman" pitchFamily="18" charset="0"/>
              </a:rPr>
            </a:br>
            <a:r>
              <a:rPr lang="ru-RU" sz="8000" b="1" dirty="0">
                <a:solidFill>
                  <a:srgbClr val="FF0000"/>
                </a:solidFill>
                <a:latin typeface="Bookman Old Style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8000" b="1" dirty="0">
                <a:solidFill>
                  <a:srgbClr val="FF0000"/>
                </a:solidFill>
                <a:latin typeface="Bookman Old Style" pitchFamily="18" charset="0"/>
                <a:ea typeface="Times New Roman"/>
                <a:cs typeface="Times New Roman" pitchFamily="18" charset="0"/>
              </a:rPr>
            </a:br>
            <a:r>
              <a:rPr lang="ru-RU" sz="8000" b="1" dirty="0" smtClean="0">
                <a:solidFill>
                  <a:srgbClr val="FF0000"/>
                </a:solidFill>
                <a:latin typeface="Bookman Old Style" pitchFamily="18" charset="0"/>
                <a:ea typeface="Times New Roman"/>
                <a:cs typeface="Times New Roman" pitchFamily="18" charset="0"/>
              </a:rPr>
              <a:t>Обращение</a:t>
            </a:r>
            <a:r>
              <a:rPr lang="ru-RU" sz="8000" b="1" dirty="0">
                <a:solidFill>
                  <a:srgbClr val="FF0000"/>
                </a:solidFill>
                <a:latin typeface="Bookman Old Style" pitchFamily="18" charset="0"/>
                <a:ea typeface="Times New Roman"/>
                <a:cs typeface="Times New Roman" pitchFamily="18" charset="0"/>
              </a:rPr>
              <a:t> – </a:t>
            </a:r>
            <a:r>
              <a:rPr lang="ru-RU" sz="8000" b="1" dirty="0" smtClean="0">
                <a:solidFill>
                  <a:srgbClr val="002060"/>
                </a:solidFill>
                <a:latin typeface="Bookman Old Style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8000" b="1" dirty="0" smtClean="0">
                <a:solidFill>
                  <a:srgbClr val="002060"/>
                </a:solidFill>
                <a:latin typeface="Bookman Old Style" pitchFamily="18" charset="0"/>
                <a:ea typeface="Times New Roman"/>
                <a:cs typeface="Times New Roman" pitchFamily="18" charset="0"/>
              </a:rPr>
            </a:br>
            <a:r>
              <a:rPr lang="ru-RU" sz="8000" b="1" dirty="0" smtClean="0">
                <a:solidFill>
                  <a:srgbClr val="002060"/>
                </a:solidFill>
                <a:latin typeface="Bookman Old Style" pitchFamily="18" charset="0"/>
                <a:ea typeface="Times New Roman"/>
                <a:cs typeface="Times New Roman" pitchFamily="18" charset="0"/>
              </a:rPr>
              <a:t>слово </a:t>
            </a:r>
            <a:r>
              <a:rPr lang="ru-RU" sz="8000" b="1" dirty="0">
                <a:solidFill>
                  <a:srgbClr val="002060"/>
                </a:solidFill>
                <a:latin typeface="Bookman Old Style" pitchFamily="18" charset="0"/>
                <a:ea typeface="Times New Roman"/>
                <a:cs typeface="Times New Roman" pitchFamily="18" charset="0"/>
              </a:rPr>
              <a:t>или сочетание слов, называющее того, к кому или к чему обращаются с речью</a:t>
            </a:r>
            <a:r>
              <a:rPr lang="ru-RU" sz="8000" b="1" dirty="0" smtClean="0">
                <a:solidFill>
                  <a:srgbClr val="002060"/>
                </a:solidFill>
                <a:latin typeface="Bookman Old Style" pitchFamily="18" charset="0"/>
                <a:ea typeface="Times New Roman"/>
                <a:cs typeface="Times New Roman" pitchFamily="18" charset="0"/>
              </a:rPr>
              <a:t>.</a:t>
            </a:r>
            <a:r>
              <a:rPr lang="ru-RU" sz="8000" b="1" dirty="0">
                <a:solidFill>
                  <a:srgbClr val="002060"/>
                </a:solidFill>
                <a:latin typeface="Bookman Old Style" pitchFamily="18" charset="0"/>
                <a:ea typeface="Calibri"/>
                <a:cs typeface="Times New Roman" pitchFamily="18" charset="0"/>
              </a:rPr>
              <a:t/>
            </a:r>
            <a:br>
              <a:rPr lang="ru-RU" sz="8000" b="1" dirty="0">
                <a:solidFill>
                  <a:srgbClr val="002060"/>
                </a:solidFill>
                <a:latin typeface="Bookman Old Style" pitchFamily="18" charset="0"/>
                <a:ea typeface="Calibri"/>
                <a:cs typeface="Times New Roman" pitchFamily="18" charset="0"/>
              </a:rPr>
            </a:br>
            <a:endParaRPr lang="ru-RU" sz="8000" b="1" dirty="0">
              <a:solidFill>
                <a:srgbClr val="002060"/>
              </a:solidFill>
              <a:latin typeface="Bookman Old Style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745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32" y="0"/>
            <a:ext cx="14401800" cy="900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546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401800" cy="900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8680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90" y="360462"/>
            <a:ext cx="13058741" cy="92674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900" b="1" dirty="0" smtClean="0">
                <a:solidFill>
                  <a:srgbClr val="7598D9">
                    <a:lumMod val="75000"/>
                  </a:srgbClr>
                </a:solidFill>
                <a:latin typeface="Monotype Corsiva" pitchFamily="66" charset="0"/>
                <a:cs typeface="Andalus" pitchFamily="18" charset="-78"/>
              </a:rPr>
              <a:t>Грамматическая форма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69318" y="1287205"/>
            <a:ext cx="13949750" cy="74663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Обращение имеет форму именительного падежа и произносится с особой звательной интонацией.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marL="0" indent="0">
              <a:buNone/>
            </a:pPr>
            <a:r>
              <a:rPr lang="ru-RU" sz="2800" b="1" i="1" dirty="0" smtClean="0">
                <a:solidFill>
                  <a:srgbClr val="00B050"/>
                </a:solidFill>
                <a:latin typeface="Lato"/>
                <a:cs typeface="Times New Roman" pitchFamily="18" charset="0"/>
              </a:rPr>
              <a:t>  </a:t>
            </a:r>
            <a:r>
              <a:rPr lang="ru-RU" sz="2800" b="1" i="1" dirty="0" smtClean="0">
                <a:solidFill>
                  <a:srgbClr val="FF0000"/>
                </a:solidFill>
                <a:latin typeface="Lato"/>
                <a:cs typeface="Times New Roman" pitchFamily="18" charset="0"/>
              </a:rPr>
              <a:t>Друзья мои</a:t>
            </a:r>
            <a:r>
              <a:rPr lang="ru-RU" sz="2800" b="1" i="1" dirty="0" smtClean="0">
                <a:solidFill>
                  <a:srgbClr val="00B050"/>
                </a:solidFill>
                <a:latin typeface="Lato"/>
                <a:cs typeface="Times New Roman" pitchFamily="18" charset="0"/>
              </a:rPr>
              <a:t>, прекрасен наш союз! </a:t>
            </a:r>
            <a:r>
              <a:rPr lang="ru-RU" sz="2800" b="1" i="1" dirty="0" smtClean="0">
                <a:solidFill>
                  <a:srgbClr val="00B050"/>
                </a:solidFill>
                <a:latin typeface="Lato"/>
              </a:rPr>
              <a:t>(Пушкин)</a:t>
            </a:r>
          </a:p>
          <a:p>
            <a:pPr marL="0" indent="0">
              <a:buNone/>
            </a:pPr>
            <a:r>
              <a:rPr lang="ru-RU" sz="2800" b="1" i="1" dirty="0" smtClean="0">
                <a:solidFill>
                  <a:srgbClr val="00B050"/>
                </a:solidFill>
                <a:latin typeface="Lato"/>
              </a:rPr>
              <a:t> </a:t>
            </a:r>
          </a:p>
          <a:p>
            <a:pPr marL="0" indent="0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В разговорной речи существуют особые формы обращения: так называемый усечённый именит. падеж существительного.</a:t>
            </a:r>
          </a:p>
          <a:p>
            <a:pPr marL="0" indent="0">
              <a:buNone/>
            </a:pPr>
            <a:r>
              <a:rPr lang="ru-RU" sz="2800" b="1" i="1" dirty="0" smtClean="0">
                <a:solidFill>
                  <a:srgbClr val="FF0000"/>
                </a:solidFill>
                <a:latin typeface="Lato"/>
              </a:rPr>
              <a:t>                  Даш</a:t>
            </a:r>
            <a:r>
              <a:rPr lang="ru-RU" sz="2800" b="1" i="1" dirty="0" smtClean="0">
                <a:solidFill>
                  <a:srgbClr val="00B050"/>
                </a:solidFill>
                <a:latin typeface="Lato"/>
              </a:rPr>
              <a:t>, дай ручку!</a:t>
            </a:r>
          </a:p>
          <a:p>
            <a:pPr marL="0" indent="0">
              <a:buNone/>
            </a:pPr>
            <a:r>
              <a:rPr lang="ru-RU" sz="2800" b="1" i="1" dirty="0" smtClean="0">
                <a:solidFill>
                  <a:srgbClr val="FF0000"/>
                </a:solidFill>
                <a:latin typeface="Lato"/>
              </a:rPr>
              <a:t>         Петь, а Петь, </a:t>
            </a:r>
            <a:r>
              <a:rPr lang="ru-RU" sz="2800" b="1" i="1" dirty="0" smtClean="0">
                <a:solidFill>
                  <a:srgbClr val="00B050"/>
                </a:solidFill>
                <a:latin typeface="Lato"/>
              </a:rPr>
              <a:t>приходи пораньше.</a:t>
            </a:r>
            <a:endParaRPr lang="ru-RU" sz="2800" b="1" i="1" dirty="0">
              <a:solidFill>
                <a:srgbClr val="00B050"/>
              </a:solidFill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21194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92" y="360462"/>
            <a:ext cx="12831915" cy="1115764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Графическое изображение обращения</a:t>
            </a:r>
            <a:endParaRPr lang="ru-RU" sz="5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[О,            ].</a:t>
            </a:r>
          </a:p>
          <a:p>
            <a:pPr algn="ctr"/>
            <a:r>
              <a:rPr lang="ru-RU" sz="7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      ,О</a:t>
            </a:r>
            <a:r>
              <a:rPr lang="ru-RU" sz="7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    </a:t>
            </a:r>
            <a:r>
              <a:rPr lang="ru-RU" sz="7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].</a:t>
            </a:r>
          </a:p>
          <a:p>
            <a:pPr lvl="0" algn="ctr">
              <a:buClr>
                <a:srgbClr val="FE8637"/>
              </a:buClr>
            </a:pPr>
            <a:r>
              <a:rPr lang="ru-RU" sz="7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 </a:t>
            </a:r>
            <a:r>
              <a:rPr lang="ru-RU" sz="7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,О].</a:t>
            </a:r>
            <a:endParaRPr lang="ru-RU" sz="7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buClr>
                <a:srgbClr val="FE8637"/>
              </a:buClr>
            </a:pPr>
            <a:r>
              <a:rPr lang="ru-RU" sz="7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7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О!            </a:t>
            </a:r>
            <a:r>
              <a:rPr lang="ru-RU" sz="7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].</a:t>
            </a:r>
          </a:p>
          <a:p>
            <a:pPr lvl="0">
              <a:buClr>
                <a:srgbClr val="FE8637"/>
              </a:buClr>
            </a:pPr>
            <a:endParaRPr lang="ru-RU" sz="7200" b="1" dirty="0">
              <a:solidFill>
                <a:prstClr val="black"/>
              </a:solidFill>
            </a:endParaRPr>
          </a:p>
          <a:p>
            <a:endParaRPr lang="ru-RU" sz="7200" b="1" dirty="0"/>
          </a:p>
        </p:txBody>
      </p:sp>
    </p:spTree>
    <p:extLst>
      <p:ext uri="{BB962C8B-B14F-4D97-AF65-F5344CB8AC3E}">
        <p14:creationId xmlns:p14="http://schemas.microsoft.com/office/powerpoint/2010/main" val="127804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90" y="180082"/>
            <a:ext cx="11761470" cy="1296144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cs typeface="Andalus" pitchFamily="18" charset="-78"/>
              </a:rPr>
              <a:t>Знаки препинания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Monotype Corsiva" pitchFamily="66" charset="0"/>
              <a:cs typeface="Andalus" pitchFamily="18" charset="-78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82731" y="1381716"/>
            <a:ext cx="7031582" cy="7371819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Aft>
                <a:spcPts val="450"/>
              </a:spcAft>
              <a:buNone/>
            </a:pPr>
            <a:r>
              <a:rPr lang="ru-RU" sz="3200" dirty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Обращения вместе со всеми относящимися к ним словами выделяются </a:t>
            </a:r>
            <a:r>
              <a:rPr lang="ru-RU" sz="3200" dirty="0" smtClean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  запятыми</a:t>
            </a:r>
            <a:r>
              <a:rPr lang="ru-RU" sz="3200" dirty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, если произносятся без восклицательной </a:t>
            </a:r>
            <a:r>
              <a:rPr lang="ru-RU" sz="3200" dirty="0" smtClean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интонации </a:t>
            </a:r>
            <a:endParaRPr lang="ru-RU" sz="3200" dirty="0">
              <a:solidFill>
                <a:srgbClr val="000000"/>
              </a:solidFill>
              <a:latin typeface="Lato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450"/>
              </a:spcAft>
              <a:buNone/>
            </a:pPr>
            <a:endParaRPr lang="ru-RU" sz="3200" dirty="0" smtClean="0">
              <a:solidFill>
                <a:srgbClr val="000000"/>
              </a:solidFill>
              <a:latin typeface="Lato"/>
              <a:ea typeface="Times New Roman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450"/>
              </a:spcAft>
              <a:buNone/>
            </a:pPr>
            <a:r>
              <a:rPr lang="ru-RU" sz="3200" dirty="0" smtClean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Если </a:t>
            </a:r>
            <a:r>
              <a:rPr lang="ru-RU" sz="3200" dirty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обращение, стоящее в начале предложения, произносится с восклицательной интонацией, то после него ставится восклицательный знак </a:t>
            </a:r>
            <a:endParaRPr lang="ru-RU" sz="3200" dirty="0" smtClean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7200901" y="1665248"/>
            <a:ext cx="6918169" cy="7083786"/>
          </a:xfrm>
        </p:spPr>
        <p:txBody>
          <a:bodyPr>
            <a:normAutofit/>
          </a:bodyPr>
          <a:lstStyle/>
          <a:p>
            <a:r>
              <a:rPr lang="ru-RU" i="1" dirty="0" smtClean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 </a:t>
            </a:r>
            <a:r>
              <a:rPr lang="ru-RU" sz="4300" b="1" i="1" dirty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Позвольте мне, </a:t>
            </a:r>
            <a:r>
              <a:rPr lang="ru-RU" sz="4300" b="1" i="1" dirty="0">
                <a:solidFill>
                  <a:srgbClr val="FF0000"/>
                </a:solidFill>
                <a:latin typeface="Lato"/>
                <a:ea typeface="Times New Roman"/>
                <a:cs typeface="Times New Roman"/>
              </a:rPr>
              <a:t>читатель мой</a:t>
            </a:r>
            <a:r>
              <a:rPr lang="ru-RU" sz="4300" b="1" i="1" dirty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, заняться старшею сестрой</a:t>
            </a:r>
            <a:r>
              <a:rPr lang="ru-RU" sz="4300" b="1" dirty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 (Пушкин); </a:t>
            </a:r>
            <a:r>
              <a:rPr lang="ru-RU" sz="4300" b="1" i="1" dirty="0" smtClean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 </a:t>
            </a:r>
            <a:endParaRPr lang="ru-RU" sz="4300" b="1" dirty="0">
              <a:solidFill>
                <a:srgbClr val="00B050"/>
              </a:solidFill>
              <a:latin typeface="Calibri"/>
              <a:ea typeface="Calibri"/>
              <a:cs typeface="Times New Roman"/>
            </a:endParaRPr>
          </a:p>
          <a:p>
            <a:pPr lvl="0">
              <a:buClr>
                <a:srgbClr val="FE8637"/>
              </a:buClr>
            </a:pPr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        ,О</a:t>
            </a:r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  </a:t>
            </a:r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].</a:t>
            </a:r>
            <a:endParaRPr lang="ru-RU" sz="5400" dirty="0" smtClean="0"/>
          </a:p>
          <a:p>
            <a:pPr marL="0" indent="0">
              <a:buNone/>
            </a:pPr>
            <a:r>
              <a:rPr lang="ru-RU" sz="5100" b="1" i="1" dirty="0" smtClean="0">
                <a:solidFill>
                  <a:srgbClr val="FF0000"/>
                </a:solidFill>
                <a:latin typeface="Lato"/>
                <a:ea typeface="Times New Roman"/>
                <a:cs typeface="Times New Roman"/>
              </a:rPr>
              <a:t>  </a:t>
            </a:r>
            <a:r>
              <a:rPr lang="ru-RU" sz="4000" b="1" i="1" dirty="0" smtClean="0">
                <a:solidFill>
                  <a:srgbClr val="FF0000"/>
                </a:solidFill>
                <a:latin typeface="Lato"/>
                <a:ea typeface="Times New Roman"/>
                <a:cs typeface="Times New Roman"/>
              </a:rPr>
              <a:t>Старик</a:t>
            </a:r>
            <a:r>
              <a:rPr lang="ru-RU" sz="4000" b="1" i="1" dirty="0">
                <a:solidFill>
                  <a:srgbClr val="FF0000"/>
                </a:solidFill>
                <a:latin typeface="Lato"/>
                <a:ea typeface="Times New Roman"/>
                <a:cs typeface="Times New Roman"/>
              </a:rPr>
              <a:t>!</a:t>
            </a:r>
            <a:r>
              <a:rPr lang="ru-RU" sz="4000" b="1" i="1" dirty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 О прежнем </a:t>
            </a:r>
            <a:r>
              <a:rPr lang="ru-RU" sz="4000" b="1" i="1" dirty="0" smtClean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позабудь</a:t>
            </a:r>
            <a:r>
              <a:rPr lang="ru-RU" sz="4000" b="1" i="1" dirty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...</a:t>
            </a:r>
            <a:r>
              <a:rPr lang="ru-RU" sz="4000" b="1" dirty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 </a:t>
            </a:r>
            <a:r>
              <a:rPr lang="ru-RU" sz="4000" b="1" dirty="0" smtClean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(</a:t>
            </a:r>
            <a:r>
              <a:rPr lang="ru-RU" sz="4000" b="1" dirty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Лермонтов</a:t>
            </a:r>
            <a:r>
              <a:rPr lang="ru-RU" sz="4000" b="1" dirty="0" smtClean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).</a:t>
            </a:r>
          </a:p>
          <a:p>
            <a:pPr lvl="0">
              <a:buClr>
                <a:srgbClr val="FE8637"/>
              </a:buClr>
            </a:pPr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О!           </a:t>
            </a:r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].</a:t>
            </a:r>
          </a:p>
          <a:p>
            <a:pPr marL="0" indent="0">
              <a:buNone/>
            </a:pPr>
            <a:endParaRPr lang="ru-RU" sz="4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38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7096" y="247591"/>
            <a:ext cx="11761470" cy="1012612"/>
          </a:xfrm>
        </p:spPr>
        <p:txBody>
          <a:bodyPr>
            <a:normAutofit/>
          </a:bodyPr>
          <a:lstStyle/>
          <a:p>
            <a:pPr algn="ctr"/>
            <a:r>
              <a:rPr lang="ru-RU" sz="3200" i="1" dirty="0" smtClean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 </a:t>
            </a:r>
            <a:r>
              <a:rPr lang="ru-RU" sz="5900" b="1" dirty="0">
                <a:solidFill>
                  <a:srgbClr val="7598D9">
                    <a:lumMod val="75000"/>
                  </a:srgbClr>
                </a:solidFill>
                <a:latin typeface="Monotype Corsiva" pitchFamily="66" charset="0"/>
                <a:cs typeface="Andalus" pitchFamily="18" charset="-78"/>
              </a:rPr>
              <a:t>Знаки препинания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82731" y="1570737"/>
            <a:ext cx="6804756" cy="7088288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Частица о, стоящая перед обращением, не отделяется от него никакими </a:t>
            </a:r>
            <a:r>
              <a:rPr lang="ru-RU" sz="3600" dirty="0" smtClean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знаками.</a:t>
            </a:r>
          </a:p>
          <a:p>
            <a:r>
              <a:rPr lang="ru-RU" sz="3600" dirty="0" smtClean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Частицы</a:t>
            </a:r>
            <a:r>
              <a:rPr lang="ru-RU" sz="3600" dirty="0" smtClean="0">
                <a:solidFill>
                  <a:srgbClr val="FF0000"/>
                </a:solidFill>
                <a:latin typeface="Lato"/>
                <a:ea typeface="Times New Roman"/>
                <a:cs typeface="Times New Roman"/>
              </a:rPr>
              <a:t> а</a:t>
            </a:r>
            <a:r>
              <a:rPr lang="ru-RU" sz="3600" dirty="0" smtClean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 и </a:t>
            </a:r>
            <a:r>
              <a:rPr lang="ru-RU" sz="3600" dirty="0" smtClean="0">
                <a:solidFill>
                  <a:srgbClr val="FF0000"/>
                </a:solidFill>
                <a:latin typeface="Lato"/>
                <a:ea typeface="Times New Roman"/>
                <a:cs typeface="Times New Roman"/>
              </a:rPr>
              <a:t>да</a:t>
            </a:r>
            <a:r>
              <a:rPr lang="ru-RU" sz="3600" dirty="0" smtClean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, стоящие перед повторяющимся обращением, запятой  не </a:t>
            </a:r>
            <a:r>
              <a:rPr lang="ru-RU" sz="3600" dirty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отделяются, а перед ними запятая </a:t>
            </a:r>
            <a:r>
              <a:rPr lang="ru-RU" sz="3600" dirty="0" smtClean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ставится.</a:t>
            </a:r>
          </a:p>
          <a:p>
            <a:r>
              <a:rPr lang="ru-RU" sz="3600" dirty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Однородные обращения, соединённые союзом </a:t>
            </a:r>
            <a:r>
              <a:rPr lang="ru-RU" sz="3600" dirty="0">
                <a:solidFill>
                  <a:srgbClr val="FF0000"/>
                </a:solidFill>
                <a:latin typeface="Lato"/>
                <a:ea typeface="Times New Roman"/>
                <a:cs typeface="Times New Roman"/>
              </a:rPr>
              <a:t>и </a:t>
            </a:r>
            <a:r>
              <a:rPr lang="ru-RU" sz="3600" dirty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или </a:t>
            </a:r>
            <a:r>
              <a:rPr lang="ru-RU" sz="3600" dirty="0">
                <a:solidFill>
                  <a:srgbClr val="FF0000"/>
                </a:solidFill>
                <a:latin typeface="Lato"/>
                <a:ea typeface="Times New Roman"/>
                <a:cs typeface="Times New Roman"/>
              </a:rPr>
              <a:t>да</a:t>
            </a:r>
            <a:r>
              <a:rPr lang="ru-RU" sz="3600" dirty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, запятой не разделяются:</a:t>
            </a:r>
            <a:endParaRPr lang="ru-RU" sz="36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7200902" y="1476226"/>
            <a:ext cx="6577931" cy="7277309"/>
          </a:xfrm>
        </p:spPr>
        <p:txBody>
          <a:bodyPr>
            <a:noAutofit/>
          </a:bodyPr>
          <a:lstStyle/>
          <a:p>
            <a:pPr fontAlgn="base">
              <a:lnSpc>
                <a:spcPct val="115000"/>
              </a:lnSpc>
              <a:spcAft>
                <a:spcPts val="450"/>
              </a:spcAft>
            </a:pPr>
            <a:r>
              <a:rPr lang="ru-RU" sz="3600" b="1" i="1" dirty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Как хорошо ты, </a:t>
            </a:r>
            <a:r>
              <a:rPr lang="ru-RU" sz="3600" b="1" i="1" dirty="0">
                <a:solidFill>
                  <a:srgbClr val="FF0000"/>
                </a:solidFill>
                <a:latin typeface="Lato"/>
                <a:ea typeface="Times New Roman"/>
                <a:cs typeface="Times New Roman"/>
              </a:rPr>
              <a:t>о море </a:t>
            </a:r>
            <a:r>
              <a:rPr lang="ru-RU" sz="3600" b="1" i="1" dirty="0" smtClean="0">
                <a:solidFill>
                  <a:srgbClr val="FF0000"/>
                </a:solidFill>
                <a:latin typeface="Lato"/>
                <a:ea typeface="Times New Roman"/>
                <a:cs typeface="Times New Roman"/>
              </a:rPr>
              <a:t>ночное</a:t>
            </a:r>
            <a:r>
              <a:rPr lang="ru-RU" sz="3600" b="1" i="1" dirty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!</a:t>
            </a:r>
            <a:r>
              <a:rPr lang="ru-RU" sz="3600" b="1" dirty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 </a:t>
            </a:r>
            <a:r>
              <a:rPr lang="ru-RU" sz="3600" b="1" dirty="0" smtClean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(</a:t>
            </a:r>
            <a:r>
              <a:rPr lang="ru-RU" sz="2800" b="1" dirty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Тютчев</a:t>
            </a:r>
            <a:r>
              <a:rPr lang="ru-RU" sz="3600" b="1" dirty="0" smtClean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)                                          </a:t>
            </a:r>
            <a:r>
              <a:rPr lang="ru-RU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              , 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].</a:t>
            </a:r>
            <a:endParaRPr lang="ru-RU" sz="3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lnSpc>
                <a:spcPct val="115000"/>
              </a:lnSpc>
              <a:spcAft>
                <a:spcPts val="450"/>
              </a:spcAft>
              <a:buClr>
                <a:srgbClr val="FE8637"/>
              </a:buClr>
            </a:pPr>
            <a:r>
              <a:rPr lang="ru-RU" sz="3600" b="1" i="1" dirty="0" smtClean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–</a:t>
            </a:r>
            <a:r>
              <a:rPr lang="ru-RU" sz="3600" b="1" i="1" dirty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 </a:t>
            </a:r>
            <a:r>
              <a:rPr lang="ru-RU" sz="3600" b="1" i="1" dirty="0">
                <a:solidFill>
                  <a:srgbClr val="FF0000"/>
                </a:solidFill>
                <a:latin typeface="Lato"/>
                <a:ea typeface="Times New Roman"/>
                <a:cs typeface="Times New Roman"/>
              </a:rPr>
              <a:t>Барин, а </a:t>
            </a:r>
            <a:r>
              <a:rPr lang="ru-RU" sz="3600" b="1" i="1" dirty="0" smtClean="0">
                <a:solidFill>
                  <a:srgbClr val="FF0000"/>
                </a:solidFill>
                <a:latin typeface="Lato"/>
                <a:ea typeface="Times New Roman"/>
                <a:cs typeface="Times New Roman"/>
              </a:rPr>
              <a:t>барин</a:t>
            </a:r>
            <a:r>
              <a:rPr lang="ru-RU" sz="3600" b="1" i="1" dirty="0" smtClean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,– промолвил </a:t>
            </a:r>
            <a:r>
              <a:rPr lang="ru-RU" sz="3600" b="1" i="1" dirty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вдруг Касьян своим звучным голосом</a:t>
            </a:r>
            <a:r>
              <a:rPr lang="ru-RU" sz="3600" b="1" dirty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 (</a:t>
            </a:r>
            <a:r>
              <a:rPr lang="ru-RU" sz="2800" b="1" dirty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Тургенев</a:t>
            </a:r>
            <a:r>
              <a:rPr lang="ru-RU" sz="3600" b="1" dirty="0" smtClean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).                                                     </a:t>
            </a:r>
            <a:r>
              <a:rPr lang="ru-RU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[О, а О,               ].</a:t>
            </a:r>
            <a:endParaRPr lang="ru-RU" sz="3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lnSpc>
                <a:spcPct val="115000"/>
              </a:lnSpc>
              <a:spcAft>
                <a:spcPts val="450"/>
              </a:spcAft>
            </a:pPr>
            <a:r>
              <a:rPr lang="ru-RU" sz="3600" b="1" i="1" dirty="0" smtClean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Здравствуй</a:t>
            </a:r>
            <a:r>
              <a:rPr lang="ru-RU" sz="3600" b="1" i="1" dirty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, </a:t>
            </a:r>
            <a:r>
              <a:rPr lang="ru-RU" sz="3600" b="1" i="1" dirty="0">
                <a:solidFill>
                  <a:srgbClr val="FF0000"/>
                </a:solidFill>
                <a:latin typeface="Lato"/>
                <a:ea typeface="Times New Roman"/>
                <a:cs typeface="Times New Roman"/>
              </a:rPr>
              <a:t>солнце </a:t>
            </a:r>
            <a:r>
              <a:rPr lang="ru-RU" sz="3600" b="1" i="1" dirty="0" smtClean="0">
                <a:solidFill>
                  <a:srgbClr val="FF0000"/>
                </a:solidFill>
                <a:latin typeface="Lato"/>
                <a:ea typeface="Times New Roman"/>
                <a:cs typeface="Times New Roman"/>
              </a:rPr>
              <a:t> да утро весёлое</a:t>
            </a:r>
            <a:r>
              <a:rPr lang="ru-RU" sz="3600" b="1" i="1" dirty="0" smtClean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!</a:t>
            </a:r>
            <a:r>
              <a:rPr lang="ru-RU" sz="3600" b="1" dirty="0" smtClean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(</a:t>
            </a:r>
            <a:r>
              <a:rPr lang="ru-RU" sz="2800" b="1" dirty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Никитин</a:t>
            </a:r>
            <a:r>
              <a:rPr lang="ru-RU" sz="2800" b="1" dirty="0" smtClean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)</a:t>
            </a:r>
            <a:endParaRPr lang="ru-RU" sz="2800" b="1" dirty="0">
              <a:solidFill>
                <a:srgbClr val="00B050"/>
              </a:solidFill>
              <a:latin typeface="Calibri"/>
              <a:ea typeface="Calibri"/>
              <a:cs typeface="Times New Roman"/>
            </a:endParaRPr>
          </a:p>
          <a:p>
            <a:pPr lvl="0">
              <a:buClr>
                <a:srgbClr val="FE8637"/>
              </a:buClr>
            </a:pPr>
            <a:r>
              <a:rPr lang="ru-RU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        ,О да О].</a:t>
            </a:r>
            <a:endParaRPr lang="ru-RU" sz="3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lnSpc>
                <a:spcPct val="115000"/>
              </a:lnSpc>
              <a:spcAft>
                <a:spcPts val="450"/>
              </a:spcAft>
            </a:pPr>
            <a:endParaRPr lang="ru-RU" sz="3600" b="1" dirty="0">
              <a:solidFill>
                <a:srgbClr val="00B050"/>
              </a:solidFill>
              <a:latin typeface="Calibri"/>
              <a:ea typeface="Calibri"/>
              <a:cs typeface="Times New Roman"/>
            </a:endParaRP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75898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20090" y="360462"/>
            <a:ext cx="11761470" cy="1210275"/>
          </a:xfrm>
        </p:spPr>
        <p:txBody>
          <a:bodyPr>
            <a:noAutofit/>
          </a:bodyPr>
          <a:lstStyle/>
          <a:p>
            <a:pPr algn="ctr"/>
            <a:r>
              <a:rPr lang="ru-RU" sz="6600" b="1" dirty="0" smtClean="0">
                <a:solidFill>
                  <a:srgbClr val="002060"/>
                </a:solidFill>
                <a:latin typeface="Mistral" pitchFamily="66" charset="0"/>
              </a:rPr>
              <a:t> </a:t>
            </a:r>
            <a:endParaRPr lang="ru-RU" sz="6600" b="1" dirty="0">
              <a:solidFill>
                <a:srgbClr val="002060"/>
              </a:solidFill>
              <a:latin typeface="Mistral" pitchFamily="66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576164" y="1620242"/>
            <a:ext cx="6480811" cy="691276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5000"/>
              </a:lnSpc>
              <a:spcAft>
                <a:spcPts val="450"/>
              </a:spcAft>
            </a:pPr>
            <a:r>
              <a:rPr lang="ru-RU" dirty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 </a:t>
            </a:r>
            <a:r>
              <a:rPr lang="ru-RU" sz="3900" dirty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Если союз и повторяется при однородных обращениях, то перед первым и запятая не ставится.</a:t>
            </a:r>
            <a:endParaRPr lang="ru-RU" sz="39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450"/>
              </a:spcAft>
            </a:pPr>
            <a:r>
              <a:rPr lang="ru-RU" sz="3900" dirty="0" smtClean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При </a:t>
            </a:r>
            <a:r>
              <a:rPr lang="ru-RU" sz="3900" dirty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наличии нескольких обращений к одному лицу, находящихся в разных местах предложения, каждое из них выделяется </a:t>
            </a:r>
            <a:r>
              <a:rPr lang="ru-RU" sz="3900" dirty="0" smtClean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запятыми.</a:t>
            </a:r>
            <a:endParaRPr lang="ru-RU" sz="3900" dirty="0">
              <a:latin typeface="Calibri"/>
              <a:ea typeface="Calibri"/>
              <a:cs typeface="Times New Roman"/>
            </a:endParaRPr>
          </a:p>
          <a:p>
            <a:endParaRPr lang="ru-RU" sz="3900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7211184" y="1548234"/>
            <a:ext cx="6464518" cy="6480720"/>
          </a:xfrm>
        </p:spPr>
        <p:txBody>
          <a:bodyPr>
            <a:normAutofit fontScale="92500" lnSpcReduction="10000"/>
          </a:bodyPr>
          <a:lstStyle/>
          <a:p>
            <a:pPr algn="just" fontAlgn="base">
              <a:lnSpc>
                <a:spcPct val="115000"/>
              </a:lnSpc>
              <a:spcAft>
                <a:spcPts val="450"/>
              </a:spcAft>
            </a:pPr>
            <a:r>
              <a:rPr lang="ru-RU" sz="4300" b="1" i="1" dirty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Выйдите вон из класса</a:t>
            </a:r>
            <a:r>
              <a:rPr lang="ru-RU" sz="4300" b="1" i="1" dirty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 </a:t>
            </a:r>
            <a:r>
              <a:rPr lang="ru-RU" sz="4300" b="1" i="1" dirty="0">
                <a:solidFill>
                  <a:srgbClr val="FF0000"/>
                </a:solidFill>
                <a:latin typeface="Lato"/>
                <a:ea typeface="Times New Roman"/>
                <a:cs typeface="Times New Roman"/>
              </a:rPr>
              <a:t>и Петя, и Вася!</a:t>
            </a:r>
            <a:endParaRPr lang="ru-RU" sz="4300" b="1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 lvl="0" algn="just">
              <a:buClr>
                <a:srgbClr val="FE8637"/>
              </a:buClr>
            </a:pPr>
            <a:r>
              <a:rPr lang="ru-RU" sz="43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      и О, и О ].</a:t>
            </a:r>
            <a:endParaRPr lang="ru-RU" sz="4300" b="1" dirty="0"/>
          </a:p>
          <a:p>
            <a:endParaRPr lang="ru-RU" sz="4000" b="1" dirty="0" smtClean="0"/>
          </a:p>
          <a:p>
            <a:endParaRPr lang="ru-RU" sz="4000" b="1" dirty="0" smtClean="0"/>
          </a:p>
          <a:p>
            <a:pPr fontAlgn="base">
              <a:lnSpc>
                <a:spcPct val="115000"/>
              </a:lnSpc>
              <a:spcAft>
                <a:spcPts val="450"/>
              </a:spcAft>
            </a:pPr>
            <a:r>
              <a:rPr lang="ru-RU" sz="4300" b="1" i="1" dirty="0" smtClean="0">
                <a:solidFill>
                  <a:srgbClr val="FF0000"/>
                </a:solidFill>
                <a:latin typeface="Lato"/>
                <a:ea typeface="Times New Roman"/>
                <a:cs typeface="Times New Roman"/>
              </a:rPr>
              <a:t>Иван Ильич</a:t>
            </a:r>
            <a:r>
              <a:rPr lang="ru-RU" sz="4300" b="1" i="1" dirty="0">
                <a:solidFill>
                  <a:srgbClr val="FF0000"/>
                </a:solidFill>
                <a:latin typeface="Lato"/>
                <a:ea typeface="Times New Roman"/>
                <a:cs typeface="Times New Roman"/>
              </a:rPr>
              <a:t>, </a:t>
            </a:r>
            <a:r>
              <a:rPr lang="ru-RU" sz="4300" b="1" i="1" dirty="0" err="1" smtClean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распоря</a:t>
            </a:r>
            <a:r>
              <a:rPr lang="ru-RU" sz="4300" b="1" i="1" dirty="0" smtClean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-                           </a:t>
            </a:r>
            <a:r>
              <a:rPr lang="ru-RU" sz="4300" b="1" i="1" dirty="0" err="1" smtClean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дись</a:t>
            </a:r>
            <a:r>
              <a:rPr lang="ru-RU" sz="4300" b="1" i="1" dirty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,</a:t>
            </a:r>
            <a:r>
              <a:rPr lang="ru-RU" sz="4300" b="1" i="1" dirty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 </a:t>
            </a:r>
            <a:r>
              <a:rPr lang="ru-RU" sz="4300" b="1" i="1" dirty="0">
                <a:solidFill>
                  <a:srgbClr val="FF0000"/>
                </a:solidFill>
                <a:latin typeface="Lato"/>
                <a:ea typeface="Times New Roman"/>
                <a:cs typeface="Times New Roman"/>
              </a:rPr>
              <a:t>братец</a:t>
            </a:r>
            <a:r>
              <a:rPr lang="ru-RU" sz="4300" b="1" i="1" dirty="0">
                <a:solidFill>
                  <a:srgbClr val="000000"/>
                </a:solidFill>
                <a:latin typeface="Lato"/>
                <a:ea typeface="Times New Roman"/>
                <a:cs typeface="Times New Roman"/>
              </a:rPr>
              <a:t>, </a:t>
            </a:r>
            <a:r>
              <a:rPr lang="ru-RU" sz="4300" b="1" i="1" dirty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насчёт закуски...</a:t>
            </a:r>
            <a:r>
              <a:rPr lang="ru-RU" sz="4300" b="1" dirty="0">
                <a:solidFill>
                  <a:srgbClr val="00B050"/>
                </a:solidFill>
                <a:latin typeface="Lato"/>
                <a:ea typeface="Times New Roman"/>
                <a:cs typeface="Times New Roman"/>
              </a:rPr>
              <a:t> (Тургенев).</a:t>
            </a:r>
            <a:endParaRPr lang="ru-RU" sz="4300" b="1" dirty="0">
              <a:solidFill>
                <a:srgbClr val="00B050"/>
              </a:solidFill>
              <a:latin typeface="Calibri"/>
              <a:ea typeface="Calibri"/>
              <a:cs typeface="Times New Roman"/>
            </a:endParaRPr>
          </a:p>
          <a:p>
            <a:pPr lvl="0">
              <a:buClr>
                <a:srgbClr val="FE8637"/>
              </a:buClr>
            </a:pPr>
            <a:r>
              <a:rPr lang="ru-RU" sz="43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[О</a:t>
            </a:r>
            <a:r>
              <a:rPr lang="ru-RU" sz="43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,…,О,…].</a:t>
            </a:r>
            <a:endParaRPr lang="ru-RU" sz="43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16857" y="342100"/>
            <a:ext cx="12248561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900" b="1" cap="small" dirty="0">
                <a:solidFill>
                  <a:srgbClr val="7598D9">
                    <a:lumMod val="75000"/>
                  </a:srgbClr>
                </a:solidFill>
                <a:latin typeface="Monotype Corsiva" pitchFamily="66" charset="0"/>
                <a:ea typeface="+mj-ea"/>
                <a:cs typeface="Andalus" pitchFamily="18" charset="-78"/>
              </a:rPr>
              <a:t>Знаки препинания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795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5400" b="1" i="1" dirty="0">
                <a:solidFill>
                  <a:srgbClr val="002060"/>
                </a:solidFill>
              </a:rPr>
              <a:t>Богатство видов обращений </a:t>
            </a:r>
            <a:r>
              <a:rPr lang="ru-RU" sz="5400" b="1" i="1" dirty="0" smtClean="0">
                <a:solidFill>
                  <a:srgbClr val="002060"/>
                </a:solidFill>
              </a:rPr>
              <a:t>                      в </a:t>
            </a:r>
            <a:r>
              <a:rPr lang="ru-RU" sz="5400" b="1" i="1" dirty="0">
                <a:solidFill>
                  <a:srgbClr val="002060"/>
                </a:solidFill>
              </a:rPr>
              <a:t>русском языке</a:t>
            </a:r>
            <a:endParaRPr lang="ru-RU" sz="5400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72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" </a:t>
            </a:r>
            <a:r>
              <a:rPr lang="ru-RU" sz="72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Мистер Хантер"  </a:t>
            </a:r>
            <a:r>
              <a:rPr lang="ru-RU" sz="7200" b="1" dirty="0">
                <a:latin typeface="Times New Roman" pitchFamily="18" charset="0"/>
                <a:ea typeface="Times New Roman"/>
                <a:cs typeface="Times New Roman" pitchFamily="18" charset="0"/>
              </a:rPr>
              <a:t>либо "</a:t>
            </a:r>
            <a:r>
              <a:rPr lang="ru-RU" sz="72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Билл</a:t>
            </a:r>
            <a:r>
              <a:rPr lang="ru-RU" sz="72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" </a:t>
            </a:r>
            <a:endParaRPr lang="ru-RU" sz="7200" b="1" dirty="0" smtClean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Мисс, миссис, мистер</a:t>
            </a:r>
          </a:p>
          <a:p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Сеньорита, сеньора,     сеньор.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59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2970" y="247590"/>
            <a:ext cx="13382686" cy="8316924"/>
          </a:xfrm>
        </p:spPr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tx1"/>
                </a:solidFill>
              </a:rPr>
              <a:t>Сударь, сударыня – </a:t>
            </a:r>
            <a:r>
              <a:rPr lang="ru-RU" sz="6000" i="1" dirty="0" smtClean="0">
                <a:solidFill>
                  <a:srgbClr val="00B0F0"/>
                </a:solidFill>
              </a:rPr>
              <a:t>устаревшие слова.</a:t>
            </a:r>
          </a:p>
          <a:p>
            <a:r>
              <a:rPr lang="ru-RU" sz="6000" dirty="0" smtClean="0">
                <a:solidFill>
                  <a:schemeClr val="tx1"/>
                </a:solidFill>
              </a:rPr>
              <a:t>Товарищ.</a:t>
            </a:r>
          </a:p>
          <a:p>
            <a:r>
              <a:rPr lang="ru-RU" sz="6000" dirty="0" smtClean="0">
                <a:solidFill>
                  <a:schemeClr val="tx1"/>
                </a:solidFill>
              </a:rPr>
              <a:t>Господин, гражданин.</a:t>
            </a:r>
          </a:p>
          <a:p>
            <a:r>
              <a:rPr lang="ru-RU" sz="6000" dirty="0" smtClean="0">
                <a:solidFill>
                  <a:schemeClr val="tx1"/>
                </a:solidFill>
              </a:rPr>
              <a:t>Петров, Грушевский.</a:t>
            </a:r>
          </a:p>
          <a:p>
            <a:r>
              <a:rPr lang="ru-RU" sz="6000" dirty="0" smtClean="0">
                <a:solidFill>
                  <a:schemeClr val="tx1"/>
                </a:solidFill>
              </a:rPr>
              <a:t>Пётр Иванович, Вера Сергеевна.</a:t>
            </a:r>
          </a:p>
          <a:p>
            <a:r>
              <a:rPr lang="ru-RU" sz="6000" dirty="0" smtClean="0">
                <a:solidFill>
                  <a:schemeClr val="tx1"/>
                </a:solidFill>
              </a:rPr>
              <a:t>Сергей, Виталий.</a:t>
            </a:r>
            <a:endParaRPr lang="ru-RU"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99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90" y="360462"/>
            <a:ext cx="11761470" cy="926743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Неуместные обращения </a:t>
            </a:r>
            <a:endParaRPr lang="ru-RU" sz="6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224236" y="1192695"/>
            <a:ext cx="12781420" cy="7560840"/>
          </a:xfrm>
        </p:spPr>
        <p:txBody>
          <a:bodyPr/>
          <a:lstStyle/>
          <a:p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Тётенька, дяденька</a:t>
            </a:r>
          </a:p>
          <a:p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Мужики, девчонки</a:t>
            </a:r>
          </a:p>
          <a:p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Дядя Коля, тётя Клава</a:t>
            </a:r>
          </a:p>
          <a:p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Александр ( к 50-летнему мужчине  в присутствии посторонних людей )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565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68" y="342100"/>
            <a:ext cx="13565302" cy="8411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548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28" y="153080"/>
            <a:ext cx="13874143" cy="867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739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20092" y="436611"/>
            <a:ext cx="12831915" cy="8060451"/>
          </a:xfrm>
        </p:spPr>
        <p:txBody>
          <a:bodyPr>
            <a:normAutofit/>
          </a:bodyPr>
          <a:lstStyle/>
          <a:p>
            <a:r>
              <a:rPr lang="ru-RU" sz="8800" b="1" dirty="0" err="1">
                <a:latin typeface="Times New Roman"/>
                <a:ea typeface="Times New Roman"/>
              </a:rPr>
              <a:t>Любочка</a:t>
            </a:r>
            <a:r>
              <a:rPr lang="ru-RU" sz="8800" b="1" dirty="0">
                <a:latin typeface="Times New Roman"/>
                <a:ea typeface="Times New Roman"/>
              </a:rPr>
              <a:t>, </a:t>
            </a:r>
            <a:r>
              <a:rPr lang="ru-RU" sz="8800" b="1" dirty="0" err="1">
                <a:latin typeface="Times New Roman"/>
                <a:ea typeface="Times New Roman"/>
              </a:rPr>
              <a:t>Маринуся</a:t>
            </a:r>
            <a:r>
              <a:rPr lang="ru-RU" sz="8800" b="1" dirty="0">
                <a:latin typeface="Times New Roman"/>
                <a:ea typeface="Times New Roman"/>
              </a:rPr>
              <a:t>, Любка, болван, остолоп, недоте­па, шалопай, умница, красавица.</a:t>
            </a:r>
            <a:endParaRPr lang="ru-RU" sz="8800" b="1" dirty="0"/>
          </a:p>
        </p:txBody>
      </p:sp>
    </p:spTree>
    <p:extLst>
      <p:ext uri="{BB962C8B-B14F-4D97-AF65-F5344CB8AC3E}">
        <p14:creationId xmlns:p14="http://schemas.microsoft.com/office/powerpoint/2010/main" val="401992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ТЫ и ВЫ</a:t>
            </a:r>
            <a:endParaRPr lang="ru-RU" sz="6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860663" y="2100263"/>
            <a:ext cx="6918169" cy="6000750"/>
          </a:xfrm>
        </p:spPr>
        <p:txBody>
          <a:bodyPr/>
          <a:lstStyle/>
          <a:p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Мы, Александр Второй…</a:t>
            </a:r>
          </a:p>
          <a:p>
            <a:endParaRPr lang="ru-RU" sz="7200" dirty="0"/>
          </a:p>
          <a:p>
            <a:endParaRPr lang="ru-RU" dirty="0"/>
          </a:p>
        </p:txBody>
      </p:sp>
      <p:pic>
        <p:nvPicPr>
          <p:cNvPr id="1026" name="Picture 2" descr="C:\Users\Учитель\Desktop\AleksandrIII_Aleksndrovich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32" y="3060402"/>
            <a:ext cx="3586734" cy="3460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26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0452"/>
            <a:ext cx="14214376" cy="888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056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401800" cy="900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230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90" y="360462"/>
            <a:ext cx="11761470" cy="1043756"/>
          </a:xfrm>
        </p:spPr>
        <p:txBody>
          <a:bodyPr>
            <a:normAutofit/>
          </a:bodyPr>
          <a:lstStyle/>
          <a:p>
            <a:pPr algn="ctr"/>
            <a:r>
              <a:rPr lang="ru-RU" sz="6000" b="1" i="1" dirty="0">
                <a:solidFill>
                  <a:srgbClr val="002060"/>
                </a:solidFill>
              </a:rPr>
              <a:t>Это интересно</a:t>
            </a:r>
            <a:endParaRPr lang="ru-RU" sz="6000" i="1" dirty="0">
              <a:solidFill>
                <a:srgbClr val="00206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167871"/>
              </p:ext>
            </p:extLst>
          </p:nvPr>
        </p:nvGraphicFramePr>
        <p:xfrm>
          <a:off x="504156" y="1548234"/>
          <a:ext cx="13236871" cy="878497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3236871"/>
              </a:tblGrid>
              <a:tr h="8784976">
                <a:tc>
                  <a:txBody>
                    <a:bodyPr/>
                    <a:lstStyle/>
                    <a:p>
                      <a:r>
                        <a:rPr lang="ru-RU" sz="3700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1</a:t>
                      </a:r>
                      <a:r>
                        <a:rPr lang="ru-RU" sz="3700" dirty="0" smtClean="0">
                          <a:latin typeface="Arial Narrow" pitchFamily="34" charset="0"/>
                        </a:rPr>
                        <a:t>. </a:t>
                      </a:r>
                      <a:r>
                        <a:rPr lang="ru-RU" sz="32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Разорванное обращение:</a:t>
                      </a:r>
                    </a:p>
                    <a:p>
                      <a:r>
                        <a:rPr lang="ru-RU" sz="3700" dirty="0" smtClean="0">
                          <a:latin typeface="Times New Roman" pitchFamily="18" charset="0"/>
                          <a:cs typeface="Times New Roman" pitchFamily="18" charset="0"/>
                        </a:rPr>
                        <a:t>«Откуда, </a:t>
                      </a:r>
                      <a:r>
                        <a:rPr lang="ru-RU" sz="37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умная</a:t>
                      </a:r>
                      <a:r>
                        <a:rPr lang="ru-RU" sz="3700" dirty="0" smtClean="0">
                          <a:latin typeface="Times New Roman" pitchFamily="18" charset="0"/>
                          <a:cs typeface="Times New Roman" pitchFamily="18" charset="0"/>
                        </a:rPr>
                        <a:t>, бредёшь ты, </a:t>
                      </a:r>
                      <a:r>
                        <a:rPr lang="ru-RU" sz="37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голова</a:t>
                      </a:r>
                      <a:r>
                        <a:rPr lang="ru-RU" sz="3700" dirty="0" smtClean="0">
                          <a:latin typeface="Times New Roman" pitchFamily="18" charset="0"/>
                          <a:cs typeface="Times New Roman" pitchFamily="18" charset="0"/>
                        </a:rPr>
                        <a:t>?»</a:t>
                      </a:r>
                    </a:p>
                    <a:p>
                      <a:r>
                        <a:rPr lang="ru-RU" sz="3700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2.</a:t>
                      </a:r>
                      <a:r>
                        <a:rPr lang="ru-RU" sz="3700" dirty="0" smtClean="0">
                          <a:solidFill>
                            <a:srgbClr val="C00000"/>
                          </a:solidFill>
                          <a:effectLst/>
                          <a:latin typeface="Arial Narrow" pitchFamily="34" charset="0"/>
                          <a:ea typeface="Times New Roman"/>
                          <a:cs typeface="Helvetica"/>
                        </a:rPr>
                        <a:t> </a:t>
                      </a:r>
                      <a:r>
                        <a:rPr lang="ru-RU" sz="3200" b="1" i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Обращение не по имени или по какому-либо социальному названию, а описательно, подмечая в человеке яркую, отличительную деталь, </a:t>
                      </a:r>
                      <a:r>
                        <a:rPr lang="ru-RU" sz="3200" i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например,</a:t>
                      </a:r>
                    </a:p>
                    <a:p>
                      <a:r>
                        <a:rPr lang="ru-RU" sz="3200" i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ru-RU" sz="37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Там, </a:t>
                      </a:r>
                      <a:r>
                        <a:rPr lang="ru-RU" sz="37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шляпе</a:t>
                      </a:r>
                      <a:r>
                        <a:rPr lang="ru-RU" sz="37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вы оплатили проезд?</a:t>
                      </a:r>
                    </a:p>
                    <a:p>
                      <a:r>
                        <a:rPr lang="ru-RU" sz="3700" b="1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</a:t>
                      </a:r>
                      <a:r>
                        <a:rPr lang="ru-RU" sz="3200" b="1" i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Личные местоимения ТЫ и ВЫ </a:t>
                      </a:r>
                      <a:r>
                        <a:rPr lang="ru-RU" sz="3200" b="1" i="1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могут выступать </a:t>
                      </a:r>
                      <a:r>
                        <a:rPr lang="ru-RU" sz="3200" b="1" i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роли обращения, например:</a:t>
                      </a:r>
                    </a:p>
                    <a:p>
                      <a:r>
                        <a:rPr lang="ru-RU" sz="37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-Эй,</a:t>
                      </a:r>
                      <a:r>
                        <a:rPr lang="ru-RU" sz="37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7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</a:t>
                      </a:r>
                      <a:r>
                        <a:rPr lang="ru-RU" sz="37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прекратите скорее! (Достоевский)</a:t>
                      </a:r>
                    </a:p>
                    <a:p>
                      <a:r>
                        <a:rPr lang="ru-RU" sz="37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Тише, </a:t>
                      </a:r>
                      <a:r>
                        <a:rPr lang="ru-RU" sz="37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</a:t>
                      </a:r>
                      <a:r>
                        <a:rPr lang="ru-RU" sz="37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!- крикнула Феня. (Антонов)</a:t>
                      </a:r>
                      <a:r>
                        <a:rPr lang="ru-RU" sz="37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3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4018" marR="144018" marT="60008" marB="60008"/>
                </a:tc>
              </a:tr>
            </a:tbl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6454" y="342101"/>
            <a:ext cx="2495312" cy="1383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433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20090" y="360462"/>
            <a:ext cx="11761470" cy="832233"/>
          </a:xfrm>
        </p:spPr>
        <p:txBody>
          <a:bodyPr>
            <a:noAutofit/>
          </a:bodyPr>
          <a:lstStyle/>
          <a:p>
            <a:pPr algn="ctr"/>
            <a:r>
              <a:rPr lang="ru-RU" sz="48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Установи соответствие</a:t>
            </a:r>
            <a:endParaRPr lang="ru-RU" sz="4800" b="1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282733" y="1098185"/>
            <a:ext cx="8142303" cy="75608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1.Сергей Сергеевич, это вы ли?</a:t>
            </a:r>
          </a:p>
          <a:p>
            <a:pPr marL="0" indent="0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2. Ваше превосходительство, разрешите доложить.</a:t>
            </a:r>
          </a:p>
          <a:p>
            <a:pPr marL="0" indent="0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3.Пошёл, кучер!</a:t>
            </a:r>
          </a:p>
          <a:p>
            <a:pPr marL="0" indent="0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4. Я и не отговариваюсь, тётушка.</a:t>
            </a:r>
          </a:p>
          <a:p>
            <a:pPr marL="0" indent="0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5. Что ж ты, молодчик,  оброка не платишь?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8353027" y="1098185"/>
            <a:ext cx="5742719" cy="7560840"/>
          </a:xfrm>
        </p:spPr>
        <p:txBody>
          <a:bodyPr>
            <a:normAutofit/>
          </a:bodyPr>
          <a:lstStyle/>
          <a:p>
            <a:pPr marL="91440" indent="0">
              <a:buNone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40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) собственное имя</a:t>
            </a:r>
          </a:p>
          <a:p>
            <a:pPr marL="91440" indent="0">
              <a:buNone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40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) название лица по родству</a:t>
            </a:r>
          </a:p>
          <a:p>
            <a:pPr marL="91440" indent="0">
              <a:buNone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40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) название лица по профессии</a:t>
            </a:r>
          </a:p>
          <a:p>
            <a:pPr marL="91440" indent="0">
              <a:buNone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40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40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название лица по </a:t>
            </a:r>
            <a:r>
              <a:rPr lang="ru-RU" sz="40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возрасту</a:t>
            </a:r>
          </a:p>
          <a:p>
            <a:pPr marL="91440" indent="0">
              <a:buNone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40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40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название лица </a:t>
            </a:r>
            <a:r>
              <a:rPr lang="ru-RU" sz="40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по общественному положению </a:t>
            </a:r>
            <a:endParaRPr lang="ru-RU" sz="40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" indent="0"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91440" indent="0">
              <a:buNone/>
            </a:pPr>
            <a:endParaRPr lang="ru-RU" dirty="0"/>
          </a:p>
          <a:p>
            <a:pPr marL="91440" indent="0">
              <a:buNone/>
            </a:pPr>
            <a:endParaRPr lang="ru-RU" dirty="0" smtClean="0"/>
          </a:p>
          <a:p>
            <a:pPr marL="91440" indent="0">
              <a:buNone/>
            </a:pPr>
            <a:endParaRPr lang="ru-RU" dirty="0"/>
          </a:p>
          <a:p>
            <a:pPr marL="91440" indent="0">
              <a:buNone/>
            </a:pPr>
            <a:endParaRPr lang="ru-RU" dirty="0" smtClean="0"/>
          </a:p>
          <a:p>
            <a:pPr marL="91440" indent="0">
              <a:buNone/>
            </a:pPr>
            <a:endParaRPr lang="ru-RU" dirty="0"/>
          </a:p>
          <a:p>
            <a:pPr marL="91440" indent="0">
              <a:buNone/>
            </a:pPr>
            <a:endParaRPr lang="ru-RU" dirty="0" smtClean="0"/>
          </a:p>
          <a:p>
            <a:pPr marL="91440" indent="0">
              <a:buNone/>
            </a:pPr>
            <a:endParaRPr lang="ru-RU" dirty="0"/>
          </a:p>
          <a:p>
            <a:pPr marL="91440" indent="0">
              <a:buNone/>
            </a:pPr>
            <a:endParaRPr lang="ru-RU" dirty="0" smtClean="0"/>
          </a:p>
          <a:p>
            <a:pPr marL="91440" indent="0">
              <a:buNone/>
            </a:pPr>
            <a:endParaRPr lang="ru-RU" dirty="0"/>
          </a:p>
          <a:p>
            <a:pPr marL="9144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48278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82733" y="342100"/>
            <a:ext cx="13496099" cy="84114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Поставьте глаголы в повелительном наклонении.</a:t>
            </a:r>
          </a:p>
          <a:p>
            <a:pPr marL="0" indent="0" algn="ctr">
              <a:buNone/>
            </a:pPr>
            <a:r>
              <a:rPr lang="ru-RU" sz="6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Дети берегут природу.</a:t>
            </a:r>
          </a:p>
          <a:p>
            <a:pPr marL="0" indent="0" algn="ctr">
              <a:buNone/>
            </a:pPr>
            <a:r>
              <a:rPr lang="ru-RU" sz="6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Стихают ветры, успокаиваются  бури</a:t>
            </a:r>
            <a:r>
              <a:rPr lang="ru-RU" sz="6600" b="1" dirty="0" smtClean="0">
                <a:solidFill>
                  <a:srgbClr val="00B050"/>
                </a:solidFill>
              </a:rPr>
              <a:t>.  </a:t>
            </a:r>
          </a:p>
          <a:p>
            <a:pPr marL="0" indent="0">
              <a:buNone/>
            </a:pPr>
            <a:r>
              <a:rPr lang="ru-RU" sz="6600" b="1" dirty="0">
                <a:solidFill>
                  <a:srgbClr val="00B050"/>
                </a:solidFill>
              </a:rPr>
              <a:t> </a:t>
            </a:r>
            <a:r>
              <a:rPr lang="ru-RU" sz="6600" b="1" dirty="0" smtClean="0">
                <a:solidFill>
                  <a:srgbClr val="00B050"/>
                </a:solidFill>
              </a:rPr>
              <a:t>        </a:t>
            </a:r>
            <a:r>
              <a:rPr lang="ru-RU" sz="6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6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Дети, </a:t>
            </a:r>
            <a:r>
              <a:rPr lang="ru-RU" sz="6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берегите природу.)</a:t>
            </a:r>
          </a:p>
          <a:p>
            <a:pPr marL="0" indent="0" algn="ctr">
              <a:buNone/>
            </a:pPr>
            <a:r>
              <a:rPr lang="ru-RU" sz="6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(Стихайте, </a:t>
            </a: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ветры, </a:t>
            </a:r>
            <a:r>
              <a:rPr lang="ru-RU" sz="6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успокаивайтесь,</a:t>
            </a:r>
            <a:r>
              <a:rPr lang="ru-RU" sz="6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бури</a:t>
            </a:r>
            <a:r>
              <a:rPr lang="ru-RU" sz="6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.)</a:t>
            </a:r>
            <a:endParaRPr lang="ru-RU" sz="6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039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20093" y="342100"/>
            <a:ext cx="13172153" cy="8154962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Построить предложения так, чтобы подлежащие стали обращениями.</a:t>
            </a:r>
          </a:p>
          <a:p>
            <a:r>
              <a:rPr lang="ru-RU" sz="5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Алеша познакомился с игроками команды.</a:t>
            </a:r>
          </a:p>
          <a:p>
            <a:r>
              <a:rPr lang="ru-RU" sz="5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Занятия кружка Марья Петровна назначит на среду.</a:t>
            </a:r>
          </a:p>
          <a:p>
            <a:r>
              <a:rPr lang="ru-RU" sz="5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Отъезжающие в зимний лагерь отдыха возьмут с собой тёплые вещи.</a:t>
            </a:r>
          </a:p>
          <a:p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76558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69318" y="247590"/>
            <a:ext cx="13949750" cy="8316924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Алеша,</a:t>
            </a: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 познакомься с игроками команды.</a:t>
            </a:r>
          </a:p>
          <a:p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Занятия кружка, </a:t>
            </a: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Марья Петровна,</a:t>
            </a: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 назначьте на среду.</a:t>
            </a:r>
          </a:p>
          <a:p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Отъезжающие в зимний лагерь отдыха! </a:t>
            </a: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Возьмите с собой тёплые вещи.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42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0983" y="756146"/>
            <a:ext cx="11519577" cy="2592288"/>
          </a:xfrm>
        </p:spPr>
        <p:txBody>
          <a:bodyPr>
            <a:noAutofit/>
          </a:bodyPr>
          <a:lstStyle/>
          <a:p>
            <a:pPr indent="228600"/>
            <a:r>
              <a:rPr lang="ru-RU" sz="4000" b="1" i="1" dirty="0" smtClean="0">
                <a:solidFill>
                  <a:srgbClr val="00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ru-RU" sz="4000" b="1" i="1" dirty="0" smtClean="0">
                <a:solidFill>
                  <a:srgbClr val="00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ru-RU" sz="4000" b="1" i="1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ru-RU" sz="4000" b="1" i="1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ru-RU" sz="4000" b="1" i="1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ru-RU" sz="4000" b="1" i="1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ru-RU" sz="4000" b="1" i="1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ru-RU" sz="4000" b="1" i="1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ru-RU" sz="4000" b="1" i="1" dirty="0" smtClean="0">
                <a:solidFill>
                  <a:srgbClr val="00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Подбери обращение к каждому из рисунков: </a:t>
            </a:r>
            <a:r>
              <a:rPr lang="ru-RU" sz="4000" b="1" dirty="0" smtClean="0">
                <a:solidFill>
                  <a:srgbClr val="00B050"/>
                </a:solidFill>
                <a:effectLst/>
                <a:latin typeface="Bookman Old Style" pitchFamily="18" charset="0"/>
                <a:ea typeface="Times New Roman"/>
                <a:cs typeface="Arial" pitchFamily="34" charset="0"/>
              </a:rPr>
              <a:t>бабушка</a:t>
            </a:r>
            <a:r>
              <a:rPr lang="ru-RU" sz="4000" b="1" dirty="0">
                <a:solidFill>
                  <a:srgbClr val="00B050"/>
                </a:solidFill>
                <a:effectLst/>
                <a:latin typeface="Bookman Old Style" pitchFamily="18" charset="0"/>
                <a:ea typeface="Times New Roman"/>
                <a:cs typeface="Arial" pitchFamily="34" charset="0"/>
              </a:rPr>
              <a:t>, Ольга Петровна, Серёга, дорогой друг, </a:t>
            </a:r>
            <a:r>
              <a:rPr lang="ru-RU" sz="4000" b="1" dirty="0" smtClean="0">
                <a:solidFill>
                  <a:srgbClr val="00B050"/>
                </a:solidFill>
                <a:effectLst/>
                <a:latin typeface="Bookman Old Style" pitchFamily="18" charset="0"/>
                <a:ea typeface="Times New Roman"/>
                <a:cs typeface="Arial" pitchFamily="34" charset="0"/>
              </a:rPr>
              <a:t>соседка, сударыня.</a:t>
            </a:r>
            <a:r>
              <a:rPr lang="ru-RU" sz="4000" b="1" dirty="0">
                <a:solidFill>
                  <a:srgbClr val="00B050"/>
                </a:solidFill>
                <a:effectLst/>
                <a:latin typeface="Bookman Old Style" pitchFamily="18" charset="0"/>
                <a:ea typeface="Times New Roman"/>
                <a:cs typeface="Arial" pitchFamily="34" charset="0"/>
              </a:rPr>
              <a:t/>
            </a:r>
            <a:br>
              <a:rPr lang="ru-RU" sz="4000" b="1" dirty="0">
                <a:solidFill>
                  <a:srgbClr val="00B050"/>
                </a:solidFill>
                <a:effectLst/>
                <a:latin typeface="Bookman Old Style" pitchFamily="18" charset="0"/>
                <a:ea typeface="Times New Roman"/>
                <a:cs typeface="Arial" pitchFamily="34" charset="0"/>
              </a:rPr>
            </a:br>
            <a:r>
              <a:rPr lang="ru-RU" sz="4000" b="1" i="1" dirty="0">
                <a:solidFill>
                  <a:srgbClr val="00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Какие обращения ты не использовал? Почему</a:t>
            </a:r>
            <a:r>
              <a:rPr lang="ru-RU" sz="4000" b="1" i="1" dirty="0" smtClean="0">
                <a:solidFill>
                  <a:srgbClr val="00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?</a:t>
            </a:r>
            <a:endParaRPr lang="ru-RU" sz="4000" b="1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88" y="3276426"/>
            <a:ext cx="12449349" cy="532859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23" y="153079"/>
            <a:ext cx="2122258" cy="2763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734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20090" y="436611"/>
            <a:ext cx="13285566" cy="8060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Напишите 20 обращений, которые указывают на степень родства или возраст, пол и одновременно являются эмоционально окрашенными.                              Например:  </a:t>
            </a:r>
            <a:r>
              <a:rPr lang="ru-RU" sz="7200" b="1" dirty="0" err="1" smtClean="0">
                <a:latin typeface="Times New Roman" pitchFamily="18" charset="0"/>
                <a:cs typeface="Times New Roman" pitchFamily="18" charset="0"/>
              </a:rPr>
              <a:t>бабулечка</a:t>
            </a: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20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82732" y="342101"/>
            <a:ext cx="13382686" cy="8316924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Напишите все возможные варианты вашего имени. Определите, какие из них используются в официальной, какие – в неофициальной речи.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53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60662" y="2152043"/>
            <a:ext cx="6804756" cy="3496889"/>
          </a:xfrm>
        </p:spPr>
        <p:txBody>
          <a:bodyPr>
            <a:normAutofit/>
          </a:bodyPr>
          <a:lstStyle/>
          <a:p>
            <a:pPr algn="ctr"/>
            <a:r>
              <a:rPr lang="ru-RU" sz="6000" b="1" i="1" dirty="0" smtClean="0"/>
              <a:t>Спасибо за внимание!</a:t>
            </a:r>
            <a:endParaRPr lang="ru-RU" sz="6000" b="1" i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683" y="3766228"/>
            <a:ext cx="2166010" cy="2209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414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577</TotalTime>
  <Words>559</Words>
  <Application>Microsoft Office PowerPoint</Application>
  <PresentationFormat>Произвольный</PresentationFormat>
  <Paragraphs>104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42" baseType="lpstr">
      <vt:lpstr>Andalus</vt:lpstr>
      <vt:lpstr>Arial</vt:lpstr>
      <vt:lpstr>Arial Narrow</vt:lpstr>
      <vt:lpstr>Bookman Old Style</vt:lpstr>
      <vt:lpstr>Calibri</vt:lpstr>
      <vt:lpstr>Century Schoolbook</vt:lpstr>
      <vt:lpstr>Helvetica</vt:lpstr>
      <vt:lpstr>Lato</vt:lpstr>
      <vt:lpstr>Mistral</vt:lpstr>
      <vt:lpstr>Monotype Corsiva</vt:lpstr>
      <vt:lpstr>Times New Roman</vt:lpstr>
      <vt:lpstr>Wingdings</vt:lpstr>
      <vt:lpstr>Wingdings 2</vt:lpstr>
      <vt:lpstr>Эркер</vt:lpstr>
      <vt:lpstr>Презентация PowerPoint</vt:lpstr>
      <vt:lpstr>Презентация PowerPoint</vt:lpstr>
      <vt:lpstr>    Обращение –  слово или сочетание слов, называющее того, к кому или к чему обращаются с речью. </vt:lpstr>
      <vt:lpstr>Презентация PowerPoint</vt:lpstr>
      <vt:lpstr>Презентация PowerPoint</vt:lpstr>
      <vt:lpstr>Грамматическая форма</vt:lpstr>
      <vt:lpstr>Графическое изображение обращения</vt:lpstr>
      <vt:lpstr>Знаки препинания</vt:lpstr>
      <vt:lpstr> Знаки препинания</vt:lpstr>
      <vt:lpstr> </vt:lpstr>
      <vt:lpstr>Богатство видов обращений                       в русском языке</vt:lpstr>
      <vt:lpstr>Презентация PowerPoint</vt:lpstr>
      <vt:lpstr>Неуместные обращения </vt:lpstr>
      <vt:lpstr>Презентация PowerPoint</vt:lpstr>
      <vt:lpstr>Презентация PowerPoint</vt:lpstr>
      <vt:lpstr>Презентация PowerPoint</vt:lpstr>
      <vt:lpstr>ТЫ и ВЫ</vt:lpstr>
      <vt:lpstr>Презентация PowerPoint</vt:lpstr>
      <vt:lpstr>Презентация PowerPoint</vt:lpstr>
      <vt:lpstr>Это интересно</vt:lpstr>
      <vt:lpstr>Установи соответствие</vt:lpstr>
      <vt:lpstr>Презентация PowerPoint</vt:lpstr>
      <vt:lpstr>Презентация PowerPoint</vt:lpstr>
      <vt:lpstr>Презентация PowerPoint</vt:lpstr>
      <vt:lpstr>    Подбери обращение к каждому из рисунков: бабушка, Ольга Петровна, Серёга, дорогой друг, соседка, сударыня. Какие обращения ты не использовал? Почему?</vt:lpstr>
      <vt:lpstr>Презентация PowerPoint</vt:lpstr>
      <vt:lpstr>Презентация PowerPoint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Обращение</dc:title>
  <dc:creator>1044033</dc:creator>
  <cp:lastModifiedBy>Жайнагуль Адильбаева</cp:lastModifiedBy>
  <cp:revision>62</cp:revision>
  <dcterms:created xsi:type="dcterms:W3CDTF">2018-02-20T08:54:36Z</dcterms:created>
  <dcterms:modified xsi:type="dcterms:W3CDTF">2020-04-06T09:28:25Z</dcterms:modified>
</cp:coreProperties>
</file>